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3"/>
    <p:restoredTop sz="94690"/>
  </p:normalViewPr>
  <p:slideViewPr>
    <p:cSldViewPr snapToGrid="0" snapToObjects="1">
      <p:cViewPr varScale="1">
        <p:scale>
          <a:sx n="97" d="100"/>
          <a:sy n="97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5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2334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77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875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7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0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5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0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0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0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AC0E6-85B6-E840-AB1F-C0B883C8F038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4914F52-45A6-9F4E-A2A1-047E9F942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5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9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7200432" cy="38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after first update statement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After the rollback when select statement is run again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31053"/>
            <a:ext cx="37846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351131"/>
            <a:ext cx="3911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LOCK TABLES &amp; UNLOCK </a:t>
            </a:r>
            <a:r>
              <a:rPr lang="en-US" dirty="0" smtClean="0"/>
              <a:t>TABLES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0286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Lock one or more tables, table partitions or </a:t>
            </a:r>
            <a:r>
              <a:rPr lang="en-US" dirty="0" err="1" smtClean="0"/>
              <a:t>subpartitions</a:t>
            </a:r>
            <a:r>
              <a:rPr lang="en-US" dirty="0" smtClean="0"/>
              <a:t> </a:t>
            </a:r>
            <a:r>
              <a:rPr lang="en-US" dirty="0"/>
              <a:t>in a specified mode </a:t>
            </a:r>
            <a:endParaRPr lang="en-US" dirty="0"/>
          </a:p>
          <a:p>
            <a:r>
              <a:rPr lang="en-US" dirty="0" smtClean="0"/>
              <a:t>Manually </a:t>
            </a:r>
            <a:r>
              <a:rPr lang="en-US" dirty="0"/>
              <a:t>overrides automatic locking and permits or denies access to a table or view by other users for the duration of operation 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SYNTAX</a:t>
            </a:r>
          </a:p>
          <a:p>
            <a:r>
              <a:rPr lang="en-US" b="1" dirty="0"/>
              <a:t>LOCK TABLES </a:t>
            </a:r>
            <a:r>
              <a:rPr lang="en-US" b="1" i="1" dirty="0" err="1"/>
              <a:t>tbl_name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	[[</a:t>
            </a:r>
            <a:r>
              <a:rPr lang="en-US" b="1" dirty="0"/>
              <a:t>AS] </a:t>
            </a:r>
            <a:r>
              <a:rPr lang="en-US" b="1" i="1" dirty="0"/>
              <a:t>alias</a:t>
            </a:r>
            <a:r>
              <a:rPr lang="en-US" b="1" dirty="0"/>
              <a:t>] </a:t>
            </a:r>
            <a:r>
              <a:rPr lang="en-US" b="1" i="1" dirty="0" err="1"/>
              <a:t>lock_type</a:t>
            </a:r>
            <a:r>
              <a:rPr lang="en-US" b="1" dirty="0"/>
              <a:t> [, </a:t>
            </a:r>
            <a:r>
              <a:rPr lang="en-US" b="1" i="1" dirty="0" err="1"/>
              <a:t>tbl_name</a:t>
            </a: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/>
              <a:t>	[[AS] </a:t>
            </a:r>
            <a:r>
              <a:rPr lang="en-US" b="1" i="1" dirty="0"/>
              <a:t>alias</a:t>
            </a:r>
            <a:r>
              <a:rPr lang="en-US" b="1" dirty="0"/>
              <a:t>] </a:t>
            </a:r>
            <a:r>
              <a:rPr lang="en-US" b="1" i="1" dirty="0" err="1"/>
              <a:t>lock_type</a:t>
            </a:r>
            <a:r>
              <a:rPr lang="en-US" b="1" dirty="0"/>
              <a:t>] ... </a:t>
            </a:r>
          </a:p>
          <a:p>
            <a:pPr marL="0" indent="0">
              <a:buNone/>
            </a:pPr>
            <a:r>
              <a:rPr lang="en-US" b="1" i="1" dirty="0"/>
              <a:t>	</a:t>
            </a:r>
            <a:r>
              <a:rPr lang="en-US" b="1" i="1" dirty="0" err="1"/>
              <a:t>lock_type</a:t>
            </a:r>
            <a:r>
              <a:rPr lang="en-US" b="1" dirty="0"/>
              <a:t>: READ [LOCAL] | [LOW_PRIORITY] WRITE </a:t>
            </a:r>
          </a:p>
          <a:p>
            <a:endParaRPr lang="en-US" b="1" dirty="0" smtClean="0"/>
          </a:p>
          <a:p>
            <a:r>
              <a:rPr lang="en-US" b="1" dirty="0"/>
              <a:t>UNLOCK </a:t>
            </a:r>
            <a:r>
              <a:rPr lang="en-US" b="1" dirty="0" smtClean="0"/>
              <a:t>TABLES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028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05000"/>
            <a:ext cx="69570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READ LOCK statement is executed on table</a:t>
            </a:r>
          </a:p>
          <a:p>
            <a:r>
              <a:rPr lang="en-US" dirty="0" smtClean="0"/>
              <a:t>And after that, when you are going to run the update command on table. Following error will be shown: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After the UNLOCK statement, the update query will run normally.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92426"/>
            <a:ext cx="8915400" cy="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630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</a:t>
            </a:r>
          </a:p>
          <a:p>
            <a:r>
              <a:rPr lang="en-US" dirty="0" smtClean="0"/>
              <a:t>TRANSACTION in RDBMS</a:t>
            </a:r>
          </a:p>
          <a:p>
            <a:r>
              <a:rPr lang="en-US" dirty="0" smtClean="0"/>
              <a:t>ACID</a:t>
            </a:r>
          </a:p>
          <a:p>
            <a:r>
              <a:rPr lang="en-US" dirty="0" smtClean="0"/>
              <a:t>START TRANSACTION</a:t>
            </a:r>
          </a:p>
          <a:p>
            <a:r>
              <a:rPr lang="en-US" dirty="0" smtClean="0"/>
              <a:t>COMMIT TRANSACTION</a:t>
            </a:r>
          </a:p>
          <a:p>
            <a:r>
              <a:rPr lang="en-US" dirty="0" smtClean="0"/>
              <a:t>SAVEPOINT</a:t>
            </a:r>
          </a:p>
          <a:p>
            <a:r>
              <a:rPr lang="en-US" dirty="0" smtClean="0"/>
              <a:t>ROLLBACK</a:t>
            </a:r>
          </a:p>
          <a:p>
            <a:r>
              <a:rPr lang="en-US" dirty="0" smtClean="0"/>
              <a:t>LOCK &amp; UNLOCK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almost all applications that access SQL databases, multiple users concurrently attempt to view and modify data </a:t>
            </a:r>
            <a:endParaRPr lang="en-US" dirty="0"/>
          </a:p>
          <a:p>
            <a:r>
              <a:rPr lang="en-US" dirty="0" smtClean="0"/>
              <a:t>The simultaneous operations may result in </a:t>
            </a:r>
            <a:r>
              <a:rPr lang="en-US" dirty="0"/>
              <a:t>data that is inconsistent and inaccurate </a:t>
            </a:r>
            <a:r>
              <a:rPr lang="en-US" dirty="0" smtClean="0"/>
              <a:t> Or </a:t>
            </a:r>
            <a:r>
              <a:rPr lang="en-US" dirty="0"/>
              <a:t>worse, database corruption! </a:t>
            </a:r>
            <a:endParaRPr lang="en-US" dirty="0"/>
          </a:p>
          <a:p>
            <a:r>
              <a:rPr lang="en-US" dirty="0" smtClean="0"/>
              <a:t>Using “</a:t>
            </a:r>
            <a:r>
              <a:rPr lang="en-US" dirty="0"/>
              <a:t>Transactions</a:t>
            </a:r>
            <a:r>
              <a:rPr lang="en-US" dirty="0" smtClean="0"/>
              <a:t>” avoid these problems by </a:t>
            </a:r>
            <a:r>
              <a:rPr lang="en-US" dirty="0"/>
              <a:t>isolating each operation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4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IN SQL &amp;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context of SQL and relational databases</a:t>
            </a:r>
            <a:r>
              <a:rPr lang="en-US" dirty="0"/>
              <a:t>, </a:t>
            </a:r>
            <a:endParaRPr lang="en-US" dirty="0"/>
          </a:p>
          <a:p>
            <a:r>
              <a:rPr lang="en-US" dirty="0"/>
              <a:t>– Transaction is a set of one or more SQL statements that perform a set of related actions </a:t>
            </a:r>
            <a:endParaRPr lang="en-US" dirty="0"/>
          </a:p>
          <a:p>
            <a:r>
              <a:rPr lang="en-US" dirty="0"/>
              <a:t>– The statements are grouped together and treated as a single unit whose success or failure depends on the successful execution of each statement in the transaction. </a:t>
            </a:r>
            <a:endParaRPr lang="en-US" dirty="0"/>
          </a:p>
          <a:p>
            <a:r>
              <a:rPr lang="en-US" dirty="0"/>
              <a:t>• In addition to ensuring the proper execution of a set of SQL statements, </a:t>
            </a:r>
            <a:endParaRPr lang="en-US" dirty="0"/>
          </a:p>
          <a:p>
            <a:r>
              <a:rPr lang="en-US" dirty="0"/>
              <a:t>– Transaction locks the tables involved in the transaction so that other users cannot modify any rows that are involved in the transaction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4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What is ACID? </a:t>
            </a:r>
            <a:endParaRPr lang="en-US" b="1" dirty="0"/>
          </a:p>
          <a:p>
            <a:r>
              <a:rPr lang="en-US" dirty="0"/>
              <a:t>ATOMICITY (A) – ALL or NO operations in a transaction are performed; Transaction Recovery System – ensures atomicity and enables the all or nothing output </a:t>
            </a:r>
            <a:endParaRPr lang="en-US" dirty="0"/>
          </a:p>
          <a:p>
            <a:r>
              <a:rPr lang="en-US" dirty="0" smtClean="0"/>
              <a:t>CONSISTENCY </a:t>
            </a:r>
            <a:r>
              <a:rPr lang="en-US" dirty="0"/>
              <a:t>(C) – consistent state is maintained before a transaction starts and after it concludes </a:t>
            </a:r>
            <a:endParaRPr lang="en-US" dirty="0"/>
          </a:p>
          <a:p>
            <a:r>
              <a:rPr lang="en-US" dirty="0" smtClean="0"/>
              <a:t>ISOLATION </a:t>
            </a:r>
            <a:r>
              <a:rPr lang="en-US" dirty="0"/>
              <a:t>(I) – concurrent transactions DO NOT interfere with each other; Partial results of incomplete transactions are not visible to others before the transactions are committed. </a:t>
            </a:r>
            <a:endParaRPr lang="en-US" dirty="0"/>
          </a:p>
          <a:p>
            <a:r>
              <a:rPr lang="en-US" dirty="0" smtClean="0"/>
              <a:t>DURABILITY </a:t>
            </a:r>
            <a:r>
              <a:rPr lang="en-US" dirty="0"/>
              <a:t>(D) – transactions results are locked/ permanent after being committed; System guarantees that results of a committed transaction will be permanent even if a failure occurs after the commit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– ACID 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</a:t>
            </a:r>
            <a:r>
              <a:rPr lang="en-US" dirty="0" smtClean="0"/>
              <a:t>, every transaction is ACID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Atomicity-Consistency-Isolation-Durability </a:t>
            </a:r>
            <a:r>
              <a:rPr lang="en-US" dirty="0"/>
              <a:t>compliant in accordance with concurrency control and transparency in the DB 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NOT required, but the best DB transactions are ‘ACID friendly’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1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TRANSACTION statement requires no </a:t>
            </a:r>
            <a:r>
              <a:rPr lang="en-US" dirty="0" smtClean="0"/>
              <a:t>clauses </a:t>
            </a:r>
            <a:r>
              <a:rPr lang="en-US" dirty="0"/>
              <a:t>or options: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START </a:t>
            </a:r>
            <a:r>
              <a:rPr lang="en-US" b="1" dirty="0"/>
              <a:t>TRANSACTION </a:t>
            </a:r>
            <a:endParaRPr lang="en-US" b="1" dirty="0"/>
          </a:p>
          <a:p>
            <a:r>
              <a:rPr lang="en-US" b="1" dirty="0" smtClean="0"/>
              <a:t>START </a:t>
            </a:r>
            <a:r>
              <a:rPr lang="en-US" b="1" dirty="0"/>
              <a:t>TRANSACTION </a:t>
            </a:r>
            <a:r>
              <a:rPr lang="en-US" dirty="0"/>
              <a:t>statement notifies MySQL that the statements that follow should be treated as a unit, until the transaction ends, successfully or otherwise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COMMIT Statement </a:t>
            </a:r>
            <a:r>
              <a:rPr lang="en-US" dirty="0"/>
              <a:t>commit a transaction </a:t>
            </a:r>
            <a:endParaRPr lang="en-US" dirty="0"/>
          </a:p>
          <a:p>
            <a:r>
              <a:rPr lang="en-US" b="1" dirty="0" smtClean="0"/>
              <a:t>COMMIT</a:t>
            </a:r>
            <a:r>
              <a:rPr lang="en-US" dirty="0" smtClean="0"/>
              <a:t> statement is used to terminate a transaction and to save all changes made by the transaction to the database. There are no additional clauses or options: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b="1" dirty="0" smtClean="0"/>
              <a:t>COMMIT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SAVEPOINT</a:t>
            </a:r>
            <a:r>
              <a:rPr lang="en-US" dirty="0"/>
              <a:t> and </a:t>
            </a:r>
            <a:r>
              <a:rPr lang="en-US" b="1" dirty="0"/>
              <a:t>ROLLBACK</a:t>
            </a:r>
            <a:r>
              <a:rPr lang="en-US" dirty="0"/>
              <a:t> TO SAVEPOINT </a:t>
            </a:r>
            <a:endParaRPr lang="en-US" dirty="0"/>
          </a:p>
          <a:p>
            <a:r>
              <a:rPr lang="en-US" dirty="0"/>
              <a:t>statements isolate portions of a transaction </a:t>
            </a:r>
            <a:endParaRPr lang="en-US" dirty="0"/>
          </a:p>
          <a:p>
            <a:r>
              <a:rPr lang="en-US" b="1" dirty="0" smtClean="0"/>
              <a:t>SAVEPOINT </a:t>
            </a:r>
            <a:r>
              <a:rPr lang="en-US" dirty="0" smtClean="0"/>
              <a:t>statement defines a marker in a transaction, and 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ROLLBACK</a:t>
            </a:r>
            <a:r>
              <a:rPr lang="en-US" dirty="0" smtClean="0"/>
              <a:t> TO SAVEPOINT statement allows you to roll back a transaction to a predetermined marker (</a:t>
            </a:r>
            <a:r>
              <a:rPr lang="en-US" dirty="0" err="1" smtClean="0"/>
              <a:t>savepoint</a:t>
            </a:r>
            <a:r>
              <a:rPr lang="en-US" dirty="0" smtClean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964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</TotalTime>
  <Words>528</Words>
  <Application>Microsoft Macintosh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Wingdings 3</vt:lpstr>
      <vt:lpstr>Arial</vt:lpstr>
      <vt:lpstr>Wisp</vt:lpstr>
      <vt:lpstr>HOSPITAL MANAGEMENT SYSTEM</vt:lpstr>
      <vt:lpstr>CONTENTS</vt:lpstr>
      <vt:lpstr>TRANSACTION</vt:lpstr>
      <vt:lpstr>TRANSACTIONS IN SQL &amp; RDBMS</vt:lpstr>
      <vt:lpstr>ACID</vt:lpstr>
      <vt:lpstr>Transaction – ACID Relationship</vt:lpstr>
      <vt:lpstr>START TRANSACTION</vt:lpstr>
      <vt:lpstr>COMMIT STATEMENT</vt:lpstr>
      <vt:lpstr>SAVEPOINT</vt:lpstr>
      <vt:lpstr>EXAMPLE</vt:lpstr>
      <vt:lpstr>OUTPUT</vt:lpstr>
      <vt:lpstr>LOCK TABLES &amp; UNLOCK TABLES </vt:lpstr>
      <vt:lpstr>EXAMPLE</vt:lpstr>
      <vt:lpstr>OUTPUT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Hari Charan Panjwani</dc:creator>
  <cp:lastModifiedBy>Hari Charan Panjwani</cp:lastModifiedBy>
  <cp:revision>17</cp:revision>
  <dcterms:created xsi:type="dcterms:W3CDTF">2015-12-17T08:42:33Z</dcterms:created>
  <dcterms:modified xsi:type="dcterms:W3CDTF">2015-12-17T09:09:33Z</dcterms:modified>
</cp:coreProperties>
</file>